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56" r:id="rId2"/>
    <p:sldId id="257" r:id="rId3"/>
    <p:sldId id="261" r:id="rId4"/>
    <p:sldId id="262" r:id="rId5"/>
    <p:sldId id="264" r:id="rId6"/>
    <p:sldId id="265" r:id="rId7"/>
    <p:sldId id="268" r:id="rId8"/>
    <p:sldId id="269" r:id="rId9"/>
    <p:sldId id="272" r:id="rId10"/>
    <p:sldId id="258" r:id="rId11"/>
    <p:sldId id="259" r:id="rId12"/>
    <p:sldId id="274" r:id="rId13"/>
    <p:sldId id="276" r:id="rId14"/>
    <p:sldId id="278" r:id="rId15"/>
    <p:sldId id="280" r:id="rId16"/>
    <p:sldId id="282" r:id="rId17"/>
    <p:sldId id="284" r:id="rId18"/>
    <p:sldId id="28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7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3A091-4123-476A-B4B4-9D50A0A4888D}" type="datetimeFigureOut">
              <a:rPr lang="pl-PL" smtClean="0"/>
              <a:pPr/>
              <a:t>2021-08-14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67C91-8A4B-4EE8-870A-28CBD953D09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59827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32AD-C116-42BF-B53E-C09022505E35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209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4FD-8F86-44BA-ADE5-0DADAEC4C89C}" type="datetimeFigureOut">
              <a:rPr lang="pl-PL" smtClean="0"/>
              <a:pPr/>
              <a:t>2021-08-14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ABD1906-F348-4E31-B7B9-5B7A0F6B81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617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4FD-8F86-44BA-ADE5-0DADAEC4C89C}" type="datetimeFigureOut">
              <a:rPr lang="pl-PL" smtClean="0"/>
              <a:pPr/>
              <a:t>2021-08-14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ABD1906-F348-4E31-B7B9-5B7A0F6B81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5389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4FD-8F86-44BA-ADE5-0DADAEC4C89C}" type="datetimeFigureOut">
              <a:rPr lang="pl-PL" smtClean="0"/>
              <a:pPr/>
              <a:t>2021-08-14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ABD1906-F348-4E31-B7B9-5B7A0F6B81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7338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4FD-8F86-44BA-ADE5-0DADAEC4C89C}" type="datetimeFigureOut">
              <a:rPr lang="pl-PL" smtClean="0"/>
              <a:pPr/>
              <a:t>2021-08-14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ABD1906-F348-4E31-B7B9-5B7A0F6B813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14463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4FD-8F86-44BA-ADE5-0DADAEC4C89C}" type="datetimeFigureOut">
              <a:rPr lang="pl-PL" smtClean="0"/>
              <a:pPr/>
              <a:t>2021-08-14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ABD1906-F348-4E31-B7B9-5B7A0F6B81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54293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4FD-8F86-44BA-ADE5-0DADAEC4C89C}" type="datetimeFigureOut">
              <a:rPr lang="pl-PL" smtClean="0"/>
              <a:pPr/>
              <a:t>2021-08-14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1906-F348-4E31-B7B9-5B7A0F6B81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0643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4FD-8F86-44BA-ADE5-0DADAEC4C89C}" type="datetimeFigureOut">
              <a:rPr lang="pl-PL" smtClean="0"/>
              <a:pPr/>
              <a:t>2021-08-14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1906-F348-4E31-B7B9-5B7A0F6B81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80483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4FD-8F86-44BA-ADE5-0DADAEC4C89C}" type="datetimeFigureOut">
              <a:rPr lang="pl-PL" smtClean="0"/>
              <a:pPr/>
              <a:t>2021-08-14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1906-F348-4E31-B7B9-5B7A0F6B81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8803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48F44FD-8F86-44BA-ADE5-0DADAEC4C89C}" type="datetimeFigureOut">
              <a:rPr lang="pl-PL" smtClean="0"/>
              <a:pPr/>
              <a:t>2021-08-14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ABD1906-F348-4E31-B7B9-5B7A0F6B81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5240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4FD-8F86-44BA-ADE5-0DADAEC4C89C}" type="datetimeFigureOut">
              <a:rPr lang="pl-PL" smtClean="0"/>
              <a:pPr/>
              <a:t>2021-08-14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1906-F348-4E31-B7B9-5B7A0F6B81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9122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4FD-8F86-44BA-ADE5-0DADAEC4C89C}" type="datetimeFigureOut">
              <a:rPr lang="pl-PL" smtClean="0"/>
              <a:pPr/>
              <a:t>2021-08-14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ABD1906-F348-4E31-B7B9-5B7A0F6B81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4621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4FD-8F86-44BA-ADE5-0DADAEC4C89C}" type="datetimeFigureOut">
              <a:rPr lang="pl-PL" smtClean="0"/>
              <a:pPr/>
              <a:t>2021-08-14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1906-F348-4E31-B7B9-5B7A0F6B81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6353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4FD-8F86-44BA-ADE5-0DADAEC4C89C}" type="datetimeFigureOut">
              <a:rPr lang="pl-PL" smtClean="0"/>
              <a:pPr/>
              <a:t>2021-08-14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1906-F348-4E31-B7B9-5B7A0F6B81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07095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4FD-8F86-44BA-ADE5-0DADAEC4C89C}" type="datetimeFigureOut">
              <a:rPr lang="pl-PL" smtClean="0"/>
              <a:pPr/>
              <a:t>2021-08-14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1906-F348-4E31-B7B9-5B7A0F6B81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1358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4FD-8F86-44BA-ADE5-0DADAEC4C89C}" type="datetimeFigureOut">
              <a:rPr lang="pl-PL" smtClean="0"/>
              <a:pPr/>
              <a:t>2021-08-14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1906-F348-4E31-B7B9-5B7A0F6B81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6554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4FD-8F86-44BA-ADE5-0DADAEC4C89C}" type="datetimeFigureOut">
              <a:rPr lang="pl-PL" smtClean="0"/>
              <a:pPr/>
              <a:t>2021-08-14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1906-F348-4E31-B7B9-5B7A0F6B81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6460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4FD-8F86-44BA-ADE5-0DADAEC4C89C}" type="datetimeFigureOut">
              <a:rPr lang="pl-PL" smtClean="0"/>
              <a:pPr/>
              <a:t>2021-08-14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1906-F348-4E31-B7B9-5B7A0F6B81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60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F44FD-8F86-44BA-ADE5-0DADAEC4C89C}" type="datetimeFigureOut">
              <a:rPr lang="pl-PL" smtClean="0"/>
              <a:pPr/>
              <a:t>2021-08-14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D1906-F348-4E31-B7B9-5B7A0F6B81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38493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oradnikprzedsiebiorcy.pl/-czy-wiesz-jakie-sa-podstawowe-zasady-bhp-w-biurze" TargetMode="External"/><Relationship Id="rId2" Type="http://schemas.openxmlformats.org/officeDocument/2006/relationships/hyperlink" Target="https://en.ppt-online.org/5220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www.pip.gov.pl/pl/f/v/97494/bhp%20biuro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0322" y="2155371"/>
            <a:ext cx="8144134" cy="2356356"/>
          </a:xfrm>
        </p:spPr>
        <p:txBody>
          <a:bodyPr/>
          <a:lstStyle/>
          <a:p>
            <a:r>
              <a:rPr lang="pl-PL" b="1" dirty="0">
                <a:solidFill>
                  <a:srgbClr val="FFFF00"/>
                </a:solidFill>
              </a:rPr>
              <a:t>Projektuję nowoczesne biuro – moje przyszłe stanowisko pracy!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0322" y="4903491"/>
            <a:ext cx="8144134" cy="1117687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pl-PL" b="1" dirty="0"/>
              <a:t>WEBQUEST JEST PRZEZNACZONY DLA KLAS SZKOŁY ŚREDNIEJ </a:t>
            </a:r>
          </a:p>
          <a:p>
            <a:pPr algn="l">
              <a:spcBef>
                <a:spcPts val="0"/>
              </a:spcBef>
            </a:pPr>
            <a:r>
              <a:rPr lang="pl-PL" b="1" dirty="0"/>
              <a:t>I POLICEALNEJ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0776" y="0"/>
            <a:ext cx="4341223" cy="2259874"/>
          </a:xfrm>
          <a:prstGeom prst="rect">
            <a:avLst/>
          </a:prstGeom>
        </p:spPr>
      </p:pic>
      <p:pic>
        <p:nvPicPr>
          <p:cNvPr id="6" name="Picture 2" descr="EO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053" y="278824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83392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788189"/>
          </a:xfrm>
        </p:spPr>
        <p:txBody>
          <a:bodyPr/>
          <a:lstStyle/>
          <a:p>
            <a:r>
              <a:rPr lang="pl-PL" b="1" dirty="0">
                <a:solidFill>
                  <a:srgbClr val="FFFF00"/>
                </a:solidFill>
              </a:rPr>
              <a:t>ŹRÓDŁA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1946366"/>
            <a:ext cx="11089313" cy="4781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https://sciaga.pl/tekst/44162-45-funkacjonalne_wyposazenie_sekretariatu</a:t>
            </a: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http://www.zspdobrodzien.pl/images/Dokumenty/nz/sekret.pdf</a:t>
            </a: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https://www.projektmebel.pl/blog/view/wyposazenie-sekretariatu-w-meble</a:t>
            </a: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https://www.ciop.pl/CIOPPortalWAR/appmanager/ciop/pl?_nfpb=true&amp;_pageLabel=P30001831335539182278&amp;html_tresc_root_id=19382&amp;html_tresc_id=19839&amp;html_klucz=19558&amp;html_klucz_spis=</a:t>
            </a: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https://www.akter.pl/uslugi-bhp/21-ergonomia-stanowiska-pracy-z-komputerem.html</a:t>
            </a: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https://www.oswiecimonline.pl/jak-wyposazyc-ergonomiczne-stanowisko-pracy-biurowej/</a:t>
            </a: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https://elzap.eu/pl/12-#meble-biurowe&amp;k=12&amp;sc=68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9989" y="2"/>
            <a:ext cx="3997234" cy="184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5421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FF00"/>
                </a:solidFill>
              </a:rPr>
              <a:t>ŹRÓDŁA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2076994"/>
            <a:ext cx="9613861" cy="414092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http://pl.pl.allconstructions.com/portal/categories/26/1/0/1/product/1791/rozmieszczenie-mebli-w-biurze-aranzacje</a:t>
            </a:r>
            <a:endParaRPr lang="pl-PL" dirty="0"/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pl-PL" dirty="0" smtClean="0">
                <a:solidFill>
                  <a:schemeClr val="bg1"/>
                </a:solidFill>
                <a:hlinkClick r:id="rId2"/>
              </a:rPr>
              <a:t>en.ppt-online.org/52207</a:t>
            </a:r>
            <a:endParaRPr lang="pl-P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  <a:hlinkClick r:id="rId3"/>
              </a:rPr>
              <a:t>https://poradnikprzedsiebiorcy.pl/-</a:t>
            </a:r>
            <a:r>
              <a:rPr lang="pl-PL" dirty="0" smtClean="0">
                <a:solidFill>
                  <a:schemeClr val="bg1"/>
                </a:solidFill>
                <a:hlinkClick r:id="rId3"/>
              </a:rPr>
              <a:t>czy-wiesz-jakie-sa-podstawowe-zasady-bhp-w-biurze</a:t>
            </a:r>
            <a:endParaRPr lang="pl-P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  <a:hlinkClick r:id="rId4"/>
              </a:rPr>
              <a:t>https://</a:t>
            </a:r>
            <a:r>
              <a:rPr lang="pl-PL" dirty="0" smtClean="0">
                <a:solidFill>
                  <a:schemeClr val="bg1"/>
                </a:solidFill>
                <a:hlinkClick r:id="rId4"/>
              </a:rPr>
              <a:t>www.pip.gov.pl/pl/f/v/97494/bhp%20biuro.pdf</a:t>
            </a:r>
            <a:endParaRPr lang="pl-P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https://duncan.com.pl/wydajnosc-pracownikow-a-wystroj-biura-na-co-zwrocic-uwage/</a:t>
            </a:r>
            <a:endParaRPr lang="pl-P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3000" b="1" i="1" dirty="0">
                <a:solidFill>
                  <a:schemeClr val="bg1"/>
                </a:solidFill>
              </a:rPr>
              <a:t>Filmy:</a:t>
            </a: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https://www.youtube.com/watch?v=aPXtnKl8hAM</a:t>
            </a: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https://www.youtube.com/watch?v=OLgIyCnfulU</a:t>
            </a: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https://www.youtube.com/watch?v=piaL32oIpMM</a:t>
            </a: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https://www.youtube.com/watch?v=sjKpA-E4eNQ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5" cstate="print"/>
          <a:srcRect l="6316" t="3049" r="1809" b="9147"/>
          <a:stretch/>
        </p:blipFill>
        <p:spPr>
          <a:xfrm>
            <a:off x="7916091" y="2952206"/>
            <a:ext cx="4275909" cy="378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0827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006" y="91441"/>
            <a:ext cx="3161212" cy="4572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pl-PL" sz="3000" b="1" dirty="0">
                <a:solidFill>
                  <a:srgbClr val="FFFF00"/>
                </a:solidFill>
                <a:latin typeface="Arial Black" panose="020B0A04020102020204" pitchFamily="34" charset="0"/>
              </a:rPr>
              <a:t>EWALUACJA</a:t>
            </a: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/>
        </p:nvGraphicFramePr>
        <p:xfrm>
          <a:off x="5481638" y="3232150"/>
          <a:ext cx="1228725" cy="390525"/>
        </p:xfrm>
        <a:graphic>
          <a:graphicData uri="http://schemas.openxmlformats.org/presentationml/2006/ole">
            <p:oleObj spid="_x0000_s1109" name="Arkusz" r:id="rId3" imgW="1228873" imgH="390397" progId="Excel.Sheet.12">
              <p:embed/>
            </p:oleObj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2340863"/>
              </p:ext>
            </p:extLst>
          </p:nvPr>
        </p:nvGraphicFramePr>
        <p:xfrm>
          <a:off x="209006" y="548642"/>
          <a:ext cx="11721737" cy="5686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561">
                  <a:extLst>
                    <a:ext uri="{9D8B030D-6E8A-4147-A177-3AD203B41FA5}">
                      <a16:colId xmlns:a16="http://schemas.microsoft.com/office/drawing/2014/main" xmlns="" val="1391921536"/>
                    </a:ext>
                  </a:extLst>
                </a:gridCol>
                <a:gridCol w="2838743">
                  <a:extLst>
                    <a:ext uri="{9D8B030D-6E8A-4147-A177-3AD203B41FA5}">
                      <a16:colId xmlns:a16="http://schemas.microsoft.com/office/drawing/2014/main" xmlns="" val="1613383002"/>
                    </a:ext>
                  </a:extLst>
                </a:gridCol>
                <a:gridCol w="2825539">
                  <a:extLst>
                    <a:ext uri="{9D8B030D-6E8A-4147-A177-3AD203B41FA5}">
                      <a16:colId xmlns:a16="http://schemas.microsoft.com/office/drawing/2014/main" xmlns="" val="1073497597"/>
                    </a:ext>
                  </a:extLst>
                </a:gridCol>
                <a:gridCol w="3410894">
                  <a:extLst>
                    <a:ext uri="{9D8B030D-6E8A-4147-A177-3AD203B41FA5}">
                      <a16:colId xmlns:a16="http://schemas.microsoft.com/office/drawing/2014/main" xmlns="" val="3392608151"/>
                    </a:ext>
                  </a:extLst>
                </a:gridCol>
              </a:tblGrid>
              <a:tr h="39033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Liczba punktów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8148102"/>
                  </a:ext>
                </a:extLst>
              </a:tr>
              <a:tr h="876759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Arial Black" panose="020B0A04020102020204" pitchFamily="34" charset="0"/>
                        </a:rPr>
                        <a:t>Zawartość merytoryczna pracy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rebuchet MS" panose="020B0603020202020204" pitchFamily="34" charset="0"/>
                        </a:rPr>
                        <a:t>Praca słaba pod względem merytorycznym. Brakujące elementy.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Trebuchet MS" panose="020B0603020202020204" pitchFamily="34" charset="0"/>
                        </a:rPr>
                        <a:t>Praca dobra pod względem merytorycznym. Brak lub niewielkie błędy.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Trebuchet MS" panose="020B0603020202020204" pitchFamily="34" charset="0"/>
                        </a:rPr>
                        <a:t>Praca bardzo dobra pod względem merytorycznym. Poprawne, ciekawe treści.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0809747"/>
                  </a:ext>
                </a:extLst>
              </a:tr>
              <a:tr h="823342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Arial Black" panose="020B0A04020102020204" pitchFamily="34" charset="0"/>
                        </a:rPr>
                        <a:t>Prezentacja</a:t>
                      </a:r>
                      <a:r>
                        <a:rPr lang="pl-PL" sz="1600" baseline="0" dirty="0">
                          <a:latin typeface="Arial Black" panose="020B0A04020102020204" pitchFamily="34" charset="0"/>
                        </a:rPr>
                        <a:t> pracy</a:t>
                      </a:r>
                      <a:endParaRPr lang="pl-PL" sz="16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mało czytelna, pobieżna, nie budząca zainteresowania. Brak odpowiedzi na pytania nauczyciela i uczniów.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czytelna, dobra, interesująca. Brak satysfakcjonujących odpowiedzi na stawiane pytania.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ładna, wyczerpująca, budząca</a:t>
                      </a:r>
                      <a:r>
                        <a:rPr lang="pl-PL" sz="1600" b="0" i="0" u="none" strike="noStrike" kern="1200" baseline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zainteresowanie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Poprawne odpowiedzi na pytania sprawdzające nauczyciela oraz pytania innych uczniów.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6236742"/>
                  </a:ext>
                </a:extLst>
              </a:tr>
              <a:tr h="1014874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b="0" i="0" u="none" strike="noStrike" kern="1200" dirty="0">
                        <a:latin typeface="Arial Black" panose="020B0A04020102020204" pitchFamily="34" charset="0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Arial Black" panose="020B0A04020102020204" pitchFamily="34" charset="0"/>
                          <a:ea typeface="Lucida Sans Unicode" pitchFamily="2"/>
                          <a:cs typeface="Mangal" pitchFamily="2"/>
                        </a:rPr>
                        <a:t>Wrażenia estetyczne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Praca mało czytelna, nieestetyczna, niestarannie</a:t>
                      </a:r>
                      <a:r>
                        <a:rPr lang="pl-PL" sz="1600" b="0" i="0" u="none" strike="noStrike" kern="1200" baseline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wykonana.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Złe rozplanowanie elementów  na stronie.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Praca czytelna, estetyczna, staranna.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rozplanowanie elementów na stronie.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Praca estetyczna, czytelna, przejrzysta, zachęcająca do zapoznania się z nią, bardzo staranna. Atrakcyjna pod względem graficznym.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rozplanowanie elementów na stronie. Praca wyróżniająca się.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3335173"/>
                  </a:ext>
                </a:extLst>
              </a:tr>
              <a:tr h="1067295">
                <a:tc>
                  <a:txBody>
                    <a:bodyPr/>
                    <a:lstStyle/>
                    <a:p>
                      <a:pPr algn="l"/>
                      <a:r>
                        <a:rPr lang="pl-PL" sz="1600" dirty="0">
                          <a:latin typeface="Arial Black" panose="020B0A04020102020204" pitchFamily="34" charset="0"/>
                        </a:rPr>
                        <a:t>Zaangażowanie w</a:t>
                      </a:r>
                      <a:r>
                        <a:rPr lang="pl-PL" sz="1600" baseline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l-PL" sz="1600" dirty="0">
                          <a:latin typeface="Arial Black" panose="020B0A04020102020204" pitchFamily="34" charset="0"/>
                        </a:rPr>
                        <a:t>pracę grupy, umiejętność współpracy.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Brak zaangażowania wszystkich członków grupy w pracę i kreatywną współpracę.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zaangażowanie w pracę wszystkich członków grupy. Umiejętność współpracy na zadawalającym poziomie.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Pełne zaangażowanie w pracę wszystkich członków grupy. Wzajemne motywowanie się do pracy. Umiejętność współpracy w grupie na wysokim poziomie.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2564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9548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1435009"/>
              </p:ext>
            </p:extLst>
          </p:nvPr>
        </p:nvGraphicFramePr>
        <p:xfrm>
          <a:off x="664342" y="1867990"/>
          <a:ext cx="10593978" cy="4532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6989">
                  <a:extLst>
                    <a:ext uri="{9D8B030D-6E8A-4147-A177-3AD203B41FA5}">
                      <a16:colId xmlns:a16="http://schemas.microsoft.com/office/drawing/2014/main" xmlns="" val="3813572916"/>
                    </a:ext>
                  </a:extLst>
                </a:gridCol>
                <a:gridCol w="5296989">
                  <a:extLst>
                    <a:ext uri="{9D8B030D-6E8A-4147-A177-3AD203B41FA5}">
                      <a16:colId xmlns:a16="http://schemas.microsoft.com/office/drawing/2014/main" xmlns="" val="4203344437"/>
                    </a:ext>
                  </a:extLst>
                </a:gridCol>
              </a:tblGrid>
              <a:tr h="567021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PUNKTY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OCENA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0736140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&lt; 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niedostateczny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4742611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6 - 5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dopuszczający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0328922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9 - 7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dostateczny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3975048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12 - 10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dobry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3930880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15 -</a:t>
                      </a:r>
                      <a:r>
                        <a:rPr lang="pl-PL" sz="2800" b="0" baseline="0" dirty="0">
                          <a:latin typeface="Trebuchet MS" panose="020B0603020202020204" pitchFamily="34" charset="0"/>
                        </a:rPr>
                        <a:t> 13</a:t>
                      </a:r>
                      <a:endParaRPr lang="pl-PL" sz="2800" b="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bardzo dobry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7829302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celujący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61341944"/>
                  </a:ext>
                </a:extLst>
              </a:tr>
            </a:tbl>
          </a:graphicData>
        </a:graphic>
      </p:graphicFrame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64342" y="600894"/>
            <a:ext cx="3161212" cy="74458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pl-PL" sz="3000" b="1" dirty="0">
                <a:solidFill>
                  <a:srgbClr val="FFFF00"/>
                </a:solidFill>
                <a:latin typeface="Arial Black" panose="020B0A04020102020204" pitchFamily="34" charset="0"/>
              </a:rPr>
              <a:t>EWALUACJA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2183" y="600894"/>
            <a:ext cx="3487783" cy="122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5463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328752" y="901338"/>
            <a:ext cx="10580912" cy="5399315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rgbClr val="FFFF00"/>
                </a:solidFill>
                <a:latin typeface="Arial Black" panose="020B0A04020102020204" pitchFamily="34" charset="0"/>
              </a:rPr>
              <a:t>KONKLUZJE – WNIOSKI KOŃCOWE</a:t>
            </a:r>
          </a:p>
          <a:p>
            <a:pPr marL="0" indent="0">
              <a:spcAft>
                <a:spcPts val="300"/>
              </a:spcAft>
              <a:buNone/>
            </a:pPr>
            <a:endParaRPr lang="pl-PL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pl-PL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Jakie korzyści osiągnęliście z realizacji tego projektu?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pl-PL" sz="2800" dirty="0">
                <a:solidFill>
                  <a:schemeClr val="bg1"/>
                </a:solidFill>
                <a:latin typeface="Trebuchet MS" panose="020B0603020202020204" pitchFamily="34" charset="0"/>
              </a:rPr>
              <a:t>Poszerzyliście swoją wiedzę na temat zasad organizowania stanowiska pracy biurowej. 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pl-PL" sz="2800" dirty="0">
                <a:solidFill>
                  <a:schemeClr val="bg1"/>
                </a:solidFill>
                <a:latin typeface="Trebuchet MS" panose="020B0603020202020204" pitchFamily="34" charset="0"/>
              </a:rPr>
              <a:t>Mogliście zastosować w praktyce swoją wiedzę i umiejętności w zakresie projektowania nowoczesnego biura.</a:t>
            </a:r>
          </a:p>
          <a:p>
            <a:pPr marL="514350" indent="-514350">
              <a:buClrTx/>
              <a:buSzPct val="100000"/>
              <a:buAutoNum type="arabicPeriod"/>
            </a:pPr>
            <a:r>
              <a:rPr lang="pl-PL" sz="2800" dirty="0">
                <a:solidFill>
                  <a:schemeClr val="bg1"/>
                </a:solidFill>
                <a:latin typeface="Trebuchet MS" panose="020B0603020202020204" pitchFamily="34" charset="0"/>
              </a:rPr>
              <a:t>Mogliście w ciekawy sposób utrwalić Waszą wiedzę.</a:t>
            </a:r>
          </a:p>
          <a:p>
            <a:pPr marL="514350" indent="-514350">
              <a:buClrTx/>
              <a:buSzPct val="100000"/>
              <a:buAutoNum type="arabicPeriod"/>
            </a:pPr>
            <a:r>
              <a:rPr lang="pl-PL" sz="2800" dirty="0">
                <a:solidFill>
                  <a:schemeClr val="bg1"/>
                </a:solidFill>
                <a:latin typeface="Trebuchet MS" panose="020B0603020202020204" pitchFamily="34" charset="0"/>
              </a:rPr>
              <a:t>Uczyliście się planowania i organizacji własnej pracy.</a:t>
            </a:r>
          </a:p>
          <a:p>
            <a:pPr marL="0" indent="0">
              <a:buNone/>
            </a:pP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2823" y="4585063"/>
            <a:ext cx="2669178" cy="227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8502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287383" y="711927"/>
            <a:ext cx="11207931" cy="516636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b="1" dirty="0">
                <a:solidFill>
                  <a:srgbClr val="FFFF00"/>
                </a:solidFill>
                <a:latin typeface="Arial Black" panose="020B0A04020102020204" pitchFamily="34" charset="0"/>
              </a:rPr>
              <a:t>KONKLUZJE – WNIOSKI KOŃCOWE</a:t>
            </a:r>
          </a:p>
          <a:p>
            <a:pPr marL="0" indent="0">
              <a:buNone/>
            </a:pPr>
            <a:endParaRPr lang="pl-PL" sz="3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pl-PL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514350" indent="-514350">
              <a:buClrTx/>
              <a:buSzPct val="100000"/>
              <a:buFont typeface="+mj-lt"/>
              <a:buAutoNum type="arabicPeriod" startAt="5"/>
            </a:pPr>
            <a:r>
              <a:rPr lang="pl-PL" sz="2700" dirty="0">
                <a:solidFill>
                  <a:schemeClr val="bg1"/>
                </a:solidFill>
                <a:latin typeface="Trebuchet MS" panose="020B0603020202020204" pitchFamily="34" charset="0"/>
              </a:rPr>
              <a:t>Nauczyliście się wykorzystywać Internet jako źródło informacji. </a:t>
            </a:r>
          </a:p>
          <a:p>
            <a:pPr marL="514350" indent="-514350">
              <a:buClrTx/>
              <a:buSzPct val="100000"/>
              <a:buFont typeface="+mj-lt"/>
              <a:buAutoNum type="arabicPeriod" startAt="5"/>
            </a:pPr>
            <a:r>
              <a:rPr lang="pl-PL" sz="2700" dirty="0">
                <a:solidFill>
                  <a:schemeClr val="bg1"/>
                </a:solidFill>
                <a:latin typeface="Trebuchet MS" panose="020B0603020202020204" pitchFamily="34" charset="0"/>
              </a:rPr>
              <a:t>Nauczyliście się opracowywać informacje w różnych formach.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 startAt="5"/>
            </a:pPr>
            <a:r>
              <a:rPr lang="pl-PL" sz="2700" dirty="0">
                <a:solidFill>
                  <a:schemeClr val="bg1"/>
                </a:solidFill>
                <a:latin typeface="Trebuchet MS" panose="020B0603020202020204" pitchFamily="34" charset="0"/>
              </a:rPr>
              <a:t>Uczyliście się trudnej sztuki współpracy w grupie.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 startAt="5"/>
            </a:pPr>
            <a:r>
              <a:rPr lang="pl-PL" sz="2700" dirty="0">
                <a:solidFill>
                  <a:schemeClr val="bg1"/>
                </a:solidFill>
                <a:latin typeface="Trebuchet MS" panose="020B0603020202020204" pitchFamily="34" charset="0"/>
              </a:rPr>
              <a:t>Mogliście Waszą pracę zaprezentować na forum klasy i podzielić się swoją wiedzą i umiejętnościami.</a:t>
            </a:r>
          </a:p>
          <a:p>
            <a:pPr marL="514350" indent="-514350">
              <a:spcBef>
                <a:spcPts val="600"/>
              </a:spcBef>
              <a:buClrTx/>
              <a:buSzPct val="100000"/>
              <a:buFont typeface="+mj-lt"/>
              <a:buAutoNum type="arabicPeriod" startAt="5"/>
            </a:pPr>
            <a:r>
              <a:rPr lang="pl-PL" sz="2700" dirty="0">
                <a:solidFill>
                  <a:schemeClr val="bg1"/>
                </a:solidFill>
                <a:latin typeface="Trebuchet MS" panose="020B0603020202020204" pitchFamily="34" charset="0"/>
              </a:rPr>
              <a:t>Mogliście wyrazić swoje opinie  oraz wysłuchać opinii i pomysłów swoich kolegów.</a:t>
            </a:r>
          </a:p>
          <a:p>
            <a:pPr marL="457200" indent="-457200">
              <a:buClr>
                <a:schemeClr val="accent2"/>
              </a:buClr>
              <a:buSzPct val="100000"/>
              <a:buFont typeface="+mj-lt"/>
              <a:buAutoNum type="arabicPeriod" startAt="5"/>
            </a:pPr>
            <a:endParaRPr lang="pl-PL" sz="25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>
              <a:buClr>
                <a:schemeClr val="accent2"/>
              </a:buClr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0" indent="0">
              <a:buClr>
                <a:schemeClr val="accent2"/>
              </a:buClr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95361" y="5003074"/>
            <a:ext cx="3596640" cy="185492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5692" y="5003074"/>
            <a:ext cx="3762102" cy="185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3598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1520" y="888274"/>
            <a:ext cx="9614263" cy="738777"/>
          </a:xfrm>
          <a:noFill/>
        </p:spPr>
        <p:txBody>
          <a:bodyPr>
            <a:noAutofit/>
          </a:bodyPr>
          <a:lstStyle/>
          <a:p>
            <a:pPr algn="just"/>
            <a:r>
              <a:rPr lang="pl-PL" sz="3000" b="1" dirty="0">
                <a:solidFill>
                  <a:srgbClr val="FFFF00"/>
                </a:solidFill>
                <a:latin typeface="Arial Black" panose="020B0A04020102020204" pitchFamily="34" charset="0"/>
              </a:rPr>
              <a:t>PORADNIK DLA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261257" y="2039256"/>
            <a:ext cx="10698480" cy="4048035"/>
          </a:xfrm>
          <a:noFill/>
        </p:spPr>
        <p:txBody>
          <a:bodyPr>
            <a:normAutofit/>
          </a:bodyPr>
          <a:lstStyle/>
          <a:p>
            <a:pPr lvl="0">
              <a:spcBef>
                <a:spcPts val="475"/>
              </a:spcBef>
            </a:pPr>
            <a:r>
              <a:rPr lang="pl-PL" sz="2800" dirty="0">
                <a:solidFill>
                  <a:schemeClr val="bg1"/>
                </a:solidFill>
                <a:latin typeface="Trebuchet MS" pitchFamily="34"/>
              </a:rPr>
              <a:t>Nauczyciel powinien dokładnie przeanalizować treści wspólnie z uczniami, aż do momentu ich zrozumienia przez uczniów. Powinien jednak bardziej służyć im pomocą, radą, wyjaśnieniami, a nie gotowymi rozwiązaniami. Taka metoda będzie dobrą formą wdrażania do samodzielnego działania i twórczego myślenia.</a:t>
            </a:r>
          </a:p>
          <a:p>
            <a:pPr>
              <a:spcBef>
                <a:spcPts val="475"/>
              </a:spcBef>
            </a:pPr>
            <a:r>
              <a:rPr lang="pl-PL" sz="2800" dirty="0">
                <a:solidFill>
                  <a:schemeClr val="bg1"/>
                </a:solidFill>
                <a:latin typeface="Trebuchet MS" pitchFamily="34"/>
              </a:rPr>
              <a:t>Podział na grupy może być dokonany według różnych kryteriów, np. ze względu na możliwości poznawcze uczniów, ich umiejętności, zainteresowania, tak aby „równo” rozłożyć siły w poszczególnych grupach.</a:t>
            </a:r>
          </a:p>
          <a:p>
            <a:pPr marL="0" lvl="0" indent="0">
              <a:spcBef>
                <a:spcPts val="475"/>
              </a:spcBef>
              <a:buNone/>
            </a:pPr>
            <a:endParaRPr lang="pl-PL" dirty="0">
              <a:latin typeface="Trebuchet MS" pitchFamily="34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9966" y="91441"/>
            <a:ext cx="2560320" cy="185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1905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8012" y="937624"/>
            <a:ext cx="9405257" cy="640077"/>
          </a:xfrm>
          <a:noFill/>
        </p:spPr>
        <p:txBody>
          <a:bodyPr>
            <a:noAutofit/>
          </a:bodyPr>
          <a:lstStyle/>
          <a:p>
            <a:pPr algn="just"/>
            <a:r>
              <a:rPr lang="pl-PL" sz="3000" b="1" dirty="0">
                <a:solidFill>
                  <a:srgbClr val="FFFF00"/>
                </a:solidFill>
                <a:latin typeface="Arial Black" panose="020B0A04020102020204" pitchFamily="34" charset="0"/>
              </a:rPr>
              <a:t>PORADNIK DLA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418011" y="2024744"/>
            <a:ext cx="11059886" cy="4101738"/>
          </a:xfrm>
          <a:noFill/>
        </p:spPr>
        <p:txBody>
          <a:bodyPr>
            <a:normAutofit/>
          </a:bodyPr>
          <a:lstStyle/>
          <a:p>
            <a:pPr>
              <a:spcBef>
                <a:spcPts val="475"/>
              </a:spcBef>
            </a:pPr>
            <a:r>
              <a:rPr lang="pl-PL" sz="2500" dirty="0">
                <a:solidFill>
                  <a:schemeClr val="bg1"/>
                </a:solidFill>
                <a:latin typeface="Trebuchet MS" pitchFamily="34"/>
              </a:rPr>
              <a:t>Nauczyciel może pomagać uczniom, gdy pracują w grupach zadając im pytania naprowadzające. Należy pamiętać, że uczą się oni nowego sposobu pracy (procesu).  </a:t>
            </a:r>
          </a:p>
          <a:p>
            <a:pPr>
              <a:spcBef>
                <a:spcPts val="475"/>
              </a:spcBef>
            </a:pPr>
            <a:r>
              <a:rPr lang="pl-PL" sz="2500" dirty="0">
                <a:solidFill>
                  <a:schemeClr val="bg1"/>
                </a:solidFill>
                <a:latin typeface="Trebuchet MS" pitchFamily="34"/>
              </a:rPr>
              <a:t>Nauczyciel powinien podawać uczniom konkretne informacje dotyczące oceny ich osiągnięć, zarówno w czasie pracy grupowej, jak i przy podsumowaniu wyników.  </a:t>
            </a:r>
          </a:p>
          <a:p>
            <a:pPr>
              <a:spcBef>
                <a:spcPts val="475"/>
              </a:spcBef>
            </a:pPr>
            <a:r>
              <a:rPr lang="pl-PL" sz="2500" dirty="0">
                <a:solidFill>
                  <a:schemeClr val="bg1"/>
                </a:solidFill>
                <a:latin typeface="Trebuchet MS" pitchFamily="34"/>
              </a:rPr>
              <a:t>Czas na realizację projektu powinien być dostosowany do możliwości uczniów. Nie jest z góry narzucony.</a:t>
            </a:r>
          </a:p>
          <a:p>
            <a:pPr>
              <a:spcBef>
                <a:spcPts val="475"/>
              </a:spcBef>
            </a:pPr>
            <a:r>
              <a:rPr lang="pl-PL" sz="2500" dirty="0">
                <a:solidFill>
                  <a:schemeClr val="bg1"/>
                </a:solidFill>
                <a:latin typeface="Trebuchet MS" pitchFamily="34"/>
              </a:rPr>
              <a:t>Jako formę wyróżnienia i pozytywnego wzmocnienia proponuje się zaprezentowanie prac uczniów przygotowując wystawę w klasopracowni.</a:t>
            </a:r>
          </a:p>
          <a:p>
            <a:pPr marL="0" lvl="0" indent="0">
              <a:spcBef>
                <a:spcPts val="475"/>
              </a:spcBef>
              <a:buNone/>
            </a:pPr>
            <a:endParaRPr lang="pl-PL" sz="2500" dirty="0">
              <a:latin typeface="Trebuchet MS" pitchFamily="34"/>
            </a:endParaRPr>
          </a:p>
          <a:p>
            <a:pPr marL="0" lvl="0" indent="0">
              <a:spcBef>
                <a:spcPts val="475"/>
              </a:spcBef>
              <a:buNone/>
            </a:pPr>
            <a:endParaRPr lang="pl-PL" sz="2500" dirty="0">
              <a:latin typeface="Trebuchet MS" pitchFamily="34"/>
            </a:endParaRPr>
          </a:p>
          <a:p>
            <a:pPr marL="0" lvl="0" indent="0">
              <a:spcBef>
                <a:spcPts val="475"/>
              </a:spcBef>
              <a:buNone/>
            </a:pPr>
            <a:endParaRPr lang="pl-PL" sz="2500" dirty="0">
              <a:latin typeface="Trebuchet MS" pitchFamily="34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206" y="0"/>
            <a:ext cx="2899954" cy="193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9669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1E8817C-9DC9-4429-A993-B9145868B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069" y="1680881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pl-PL" dirty="0"/>
              <a:t>Projekt „</a:t>
            </a:r>
            <a:r>
              <a:rPr lang="pl-PL" b="0" i="0" dirty="0">
                <a:effectLst/>
              </a:rPr>
              <a:t>Innowacyjne narzędzia w edukacji zawodowej dla niesłyszących</a:t>
            </a:r>
            <a:r>
              <a:rPr lang="pl-PL" dirty="0"/>
              <a:t>” korzysta z dofinansowania otrzymanego od Islandii, Liechtensteinu i Norwegii w ramach funduszy EOG. 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883362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971069"/>
          </a:xfrm>
        </p:spPr>
        <p:txBody>
          <a:bodyPr>
            <a:normAutofit/>
          </a:bodyPr>
          <a:lstStyle/>
          <a:p>
            <a:r>
              <a:rPr lang="pl-PL" sz="3500" b="1" dirty="0">
                <a:solidFill>
                  <a:srgbClr val="FFFF00"/>
                </a:solidFill>
              </a:rPr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2037804"/>
            <a:ext cx="10031222" cy="4532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b="1" dirty="0">
                <a:solidFill>
                  <a:schemeClr val="bg1"/>
                </a:solidFill>
              </a:rPr>
              <a:t>WITAJCIE </a:t>
            </a:r>
            <a:r>
              <a:rPr lang="pl-PL" sz="2600" b="1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pl-PL" sz="2600" dirty="0">
                <a:solidFill>
                  <a:schemeClr val="bg1"/>
                </a:solidFill>
                <a:sym typeface="Wingdings" panose="05000000000000000000" pitchFamily="2" charset="2"/>
              </a:rPr>
              <a:t>Współcześnie na rynku pracy obserwuje się duże zapotrzebowanie na pracowników posiadających umiejętności sprawnego wykonywania czynności biurowych, od tych najprostszych do najbardziej skomplikowanych. </a:t>
            </a:r>
          </a:p>
          <a:p>
            <a:pPr marL="0" indent="0">
              <a:buNone/>
            </a:pPr>
            <a:r>
              <a:rPr lang="pl-PL" sz="2600" dirty="0">
                <a:solidFill>
                  <a:schemeClr val="bg1"/>
                </a:solidFill>
                <a:sym typeface="Wingdings" panose="05000000000000000000" pitchFamily="2" charset="2"/>
              </a:rPr>
              <a:t>Doskonale wiecie na czym polega praca biurowa i co należy do obowiązków pracownika biurowego. Obejmuje ona różnorodne działania związane z pracą umysłową o różnym stopniu skomplikowania. Praca biurowa dominuje w administracji państwowej i samorządowej, w firmach podatkowych, prawniczych, doradczych, informatycznych, w bankach itp.    </a:t>
            </a:r>
          </a:p>
          <a:p>
            <a:pPr marL="0" indent="0">
              <a:buNone/>
            </a:pPr>
            <a:endParaRPr lang="pl-PL" sz="26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3210" y="0"/>
            <a:ext cx="4458789" cy="237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6469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971069"/>
          </a:xfrm>
        </p:spPr>
        <p:txBody>
          <a:bodyPr>
            <a:normAutofit/>
          </a:bodyPr>
          <a:lstStyle/>
          <a:p>
            <a:r>
              <a:rPr lang="pl-PL" sz="3500" b="1" dirty="0">
                <a:solidFill>
                  <a:srgbClr val="FFFF00"/>
                </a:solidFill>
              </a:rPr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2037805"/>
            <a:ext cx="9613861" cy="43891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>
                <a:solidFill>
                  <a:schemeClr val="bg1"/>
                </a:solidFill>
                <a:sym typeface="Wingdings" panose="05000000000000000000" pitchFamily="2" charset="2"/>
              </a:rPr>
              <a:t>Nie można jednak zapomnieć, że w każdym miejscu pracy należy przede wszystkim dbać o swoje zdrowie i życie. Praca w biurze powinna także spełniać wymagania zgodne z przepisami BHP. </a:t>
            </a:r>
          </a:p>
          <a:p>
            <a:pPr marL="0" indent="0">
              <a:buNone/>
            </a:pPr>
            <a:r>
              <a:rPr lang="pl-PL" sz="2600" dirty="0">
                <a:solidFill>
                  <a:schemeClr val="bg1"/>
                </a:solidFill>
                <a:sym typeface="Wingdings" panose="05000000000000000000" pitchFamily="2" charset="2"/>
              </a:rPr>
              <a:t>Każde biuro może mieć swój wyjątkowy, niepowtarzalny styl, odpowiadający zasadom ergonomii i wygodzie pracowników. </a:t>
            </a:r>
          </a:p>
          <a:p>
            <a:pPr marL="0" indent="0">
              <a:buNone/>
            </a:pPr>
            <a:r>
              <a:rPr lang="pl-PL" sz="2600" dirty="0">
                <a:solidFill>
                  <a:schemeClr val="bg1"/>
                </a:solidFill>
              </a:rPr>
              <a:t>Odpowiednie warunki pracy to w dzisiejszych czasach podstawa - dopasowane oświetlenie, wygodne krzesło i biurko, kuchnia gdzie można zaparzyć kawę i herbatę to elementy oczywiste. Ale czy to wystarczy? Czy dziś nie oczekujemy czegoś więcej?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/>
          <a:srcRect b="7693"/>
          <a:stretch/>
        </p:blipFill>
        <p:spPr>
          <a:xfrm>
            <a:off x="6953250" y="0"/>
            <a:ext cx="5238750" cy="203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1196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FF00"/>
                </a:solidFill>
              </a:rPr>
              <a:t>WPROWADZENIE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2024743"/>
            <a:ext cx="9613861" cy="3911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>
                <a:solidFill>
                  <a:schemeClr val="bg1"/>
                </a:solidFill>
              </a:rPr>
              <a:t>Coraz więcej firm dostrzega, jak ważne jest dobrze zaprojektowane biuro, co więcej - coraz więcej z nich to właśnie biurem przyciąga swoich pracowników.</a:t>
            </a:r>
          </a:p>
          <a:p>
            <a:pPr marL="0" indent="0">
              <a:buNone/>
            </a:pPr>
            <a:r>
              <a:rPr lang="pl-PL" sz="2600" dirty="0">
                <a:solidFill>
                  <a:schemeClr val="bg1"/>
                </a:solidFill>
                <a:sym typeface="Wingdings" panose="05000000000000000000" pitchFamily="2" charset="2"/>
              </a:rPr>
              <a:t>Specjalnie dla Was przygotowałam zadanie, które pomoże Wam pogłębić i uporządkować wiedzę na temat zasad właściwego projektowania nowoczesnego biura i stanowiska pracy biurowej.</a:t>
            </a:r>
          </a:p>
          <a:p>
            <a:pPr marL="0" indent="0">
              <a:buNone/>
            </a:pPr>
            <a:endParaRPr lang="pl-PL" sz="26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pl-PL" sz="2600" b="1" dirty="0">
                <a:solidFill>
                  <a:schemeClr val="bg1"/>
                </a:solidFill>
                <a:sym typeface="Wingdings" panose="05000000000000000000" pitchFamily="2" charset="2"/>
              </a:rPr>
              <a:t>ZACZYNAMY!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108" y="4467497"/>
            <a:ext cx="3448595" cy="214230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3177" y="4441371"/>
            <a:ext cx="3866606" cy="21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8705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FF00"/>
                </a:solidFill>
              </a:rPr>
              <a:t>ZADANIE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2024743"/>
            <a:ext cx="9613861" cy="391144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sz="2600" b="1" dirty="0">
                <a:solidFill>
                  <a:schemeClr val="bg1"/>
                </a:solidFill>
              </a:rPr>
              <a:t>Zadaniem Waszym będzie przygotowanie projektu nowoczesnego biura, w jakim chcielibyście pracować w przyszłości, uwzględniając zasady ergonomii i BHP oraz wygodę pracownika.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600" dirty="0">
                <a:solidFill>
                  <a:schemeClr val="bg1"/>
                </a:solidFill>
              </a:rPr>
              <a:t> Zadanie należy wykonać w formie graficznej, najlepiej plakatu.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600" dirty="0">
                <a:solidFill>
                  <a:schemeClr val="bg1"/>
                </a:solidFill>
              </a:rPr>
              <a:t> Pracę wykonajcie dowolną techniką (np. kredki, pisaki, farby) lub z wykorzystaniem dostępnych w pracowni programów graficznych czy programu Microsoft Word </a:t>
            </a:r>
          </a:p>
          <a:p>
            <a:pPr marL="0" indent="0">
              <a:buNone/>
            </a:pPr>
            <a:r>
              <a:rPr lang="pl-PL" sz="2600" dirty="0">
                <a:solidFill>
                  <a:schemeClr val="bg1"/>
                </a:solidFill>
              </a:rPr>
              <a:t>  (np. autokształty).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53005" y="3513909"/>
            <a:ext cx="2838995" cy="325265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2441" y="236875"/>
            <a:ext cx="2249619" cy="159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5466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679270"/>
            <a:ext cx="9613861" cy="1071154"/>
          </a:xfrm>
        </p:spPr>
        <p:txBody>
          <a:bodyPr/>
          <a:lstStyle/>
          <a:p>
            <a:r>
              <a:rPr lang="pl-PL" b="1" dirty="0">
                <a:solidFill>
                  <a:srgbClr val="FFFF00"/>
                </a:solidFill>
              </a:rPr>
              <a:t>ZADANIE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2050868"/>
            <a:ext cx="9613861" cy="410173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2600" dirty="0">
                <a:solidFill>
                  <a:schemeClr val="bg1"/>
                </a:solidFill>
              </a:rPr>
              <a:t> Niezbędne informacje na temat organizowania stanowiska pracy biurowej i projektowania biura, odszukajcie w podanych źródłach internetowych.    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2600" dirty="0">
                <a:solidFill>
                  <a:schemeClr val="bg1"/>
                </a:solidFill>
              </a:rPr>
              <a:t> Zadanie wykonajcie w grupach 2-3 osobowych.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2600" dirty="0">
                <a:solidFill>
                  <a:schemeClr val="bg1"/>
                </a:solidFill>
              </a:rPr>
              <a:t> W każdym zespole wybierzcie kierownika, który będzie odpowiedzialny za organizację pracy grupowej i końcowe jej efekty.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2600" dirty="0">
                <a:solidFill>
                  <a:schemeClr val="bg1"/>
                </a:solidFill>
              </a:rPr>
              <a:t> Na koniec zaprezentujcie i przedyskutujcie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600" dirty="0">
                <a:solidFill>
                  <a:schemeClr val="bg1"/>
                </a:solidFill>
              </a:rPr>
              <a:t>w klasie efekty swojej pracy.</a:t>
            </a:r>
          </a:p>
          <a:p>
            <a:pPr marL="0" indent="0">
              <a:spcBef>
                <a:spcPts val="0"/>
              </a:spcBef>
              <a:buNone/>
            </a:pPr>
            <a:endParaRPr lang="pl-PL" sz="2600" b="1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2600" b="1" dirty="0">
                <a:solidFill>
                  <a:schemeClr val="bg1"/>
                </a:solidFill>
              </a:rPr>
              <a:t>POWODZENIA!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/>
          <a:srcRect b="8571"/>
          <a:stretch/>
        </p:blipFill>
        <p:spPr>
          <a:xfrm>
            <a:off x="8438606" y="4349931"/>
            <a:ext cx="3623854" cy="250806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1104" y="146225"/>
            <a:ext cx="2170364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3464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679270"/>
            <a:ext cx="9613861" cy="1071154"/>
          </a:xfrm>
        </p:spPr>
        <p:txBody>
          <a:bodyPr/>
          <a:lstStyle/>
          <a:p>
            <a:r>
              <a:rPr lang="pl-PL" b="1" dirty="0">
                <a:solidFill>
                  <a:srgbClr val="FFFF00"/>
                </a:solidFill>
              </a:rPr>
              <a:t>PROCES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2050868"/>
            <a:ext cx="9613861" cy="4101737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Font typeface="+mj-lt"/>
              <a:buAutoNum type="arabicParenR"/>
            </a:pPr>
            <a:r>
              <a:rPr lang="pl-PL" sz="2600" dirty="0">
                <a:solidFill>
                  <a:schemeClr val="bg1"/>
                </a:solidFill>
              </a:rPr>
              <a:t>Zadanie rozpocznijcie od zapoznania się z zasadami ergonomicznego i zgodnego z zasadami BHP organizowania stanowiska pracy biurowej. Niezbędne informacje zostały zamieszczone we wskazanych zasobach internetowych.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/>
            </a:pPr>
            <a:r>
              <a:rPr lang="pl-PL" sz="2600" dirty="0">
                <a:solidFill>
                  <a:schemeClr val="bg1"/>
                </a:solidFill>
              </a:rPr>
              <a:t>Poszukajcie w źródłach internetowych informacji na temat właściwego wyposażenia biura w meble i sprzęt biurowy oraz sposobu ich rozmieszczenia.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/>
            </a:pPr>
            <a:r>
              <a:rPr lang="pl-PL" sz="2600" dirty="0">
                <a:solidFill>
                  <a:schemeClr val="bg1"/>
                </a:solidFill>
              </a:rPr>
              <a:t>Obejrzyjcie filmy zamieszczone w zaproponowanych przeze mnie zasobach Internetu. Zwróćcie uwagę na meble i sprzęt biurowy, które znajdują się w prezentowanych biurach.    </a:t>
            </a:r>
          </a:p>
          <a:p>
            <a:pPr marL="0" indent="0">
              <a:spcBef>
                <a:spcPts val="0"/>
              </a:spcBef>
              <a:buNone/>
            </a:pPr>
            <a:endParaRPr lang="pl-PL" sz="26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2600" b="1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23626" y="5000216"/>
            <a:ext cx="2768374" cy="185778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3339" y="4627"/>
            <a:ext cx="3772444" cy="205086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6403" y="0"/>
            <a:ext cx="3970701" cy="196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471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679270"/>
            <a:ext cx="9613861" cy="1071154"/>
          </a:xfrm>
        </p:spPr>
        <p:txBody>
          <a:bodyPr/>
          <a:lstStyle/>
          <a:p>
            <a:r>
              <a:rPr lang="pl-PL" b="1" dirty="0">
                <a:solidFill>
                  <a:srgbClr val="FFFF00"/>
                </a:solidFill>
              </a:rPr>
              <a:t>PROCES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2024744"/>
            <a:ext cx="9613861" cy="4127862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4"/>
            </a:pPr>
            <a:r>
              <a:rPr lang="pl-PL" sz="2600" dirty="0">
                <a:solidFill>
                  <a:schemeClr val="bg1"/>
                </a:solidFill>
              </a:rPr>
              <a:t>W podanych źródłach internetowych (obejrzyjcie zamieszczone zdjęcia biur) zwróćcie uwagę na wygląd i sposób zaprojektowania nowoczesnego biura.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4"/>
            </a:pPr>
            <a:r>
              <a:rPr lang="pl-PL" sz="2600" dirty="0">
                <a:solidFill>
                  <a:schemeClr val="bg1"/>
                </a:solidFill>
              </a:rPr>
              <a:t>Zastanówcie się nad właściwym rozplanowaniem Waszego biura, wygodnym i funkcjonalnym rozmieszczeniem mebli i sprzętu biurowego. Uwzględnijcie poznane zasady ergonomii i BHP.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600" dirty="0">
                <a:solidFill>
                  <a:schemeClr val="bg1"/>
                </a:solidFill>
              </a:rPr>
              <a:t> </a:t>
            </a:r>
            <a:r>
              <a:rPr lang="pl-PL" sz="2600" b="1" dirty="0">
                <a:solidFill>
                  <a:schemeClr val="bg1"/>
                </a:solidFill>
              </a:rPr>
              <a:t>Zaprojektujcie wymarzone biuro – Wasze przyszłe miejsce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600" b="1" dirty="0">
                <a:solidFill>
                  <a:schemeClr val="bg1"/>
                </a:solidFill>
              </a:rPr>
              <a:t> pracy </a:t>
            </a:r>
            <a:r>
              <a:rPr lang="pl-PL" sz="2600" b="1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r>
              <a:rPr lang="pl-PL" sz="2600" b="1" dirty="0">
                <a:solidFill>
                  <a:schemeClr val="bg1"/>
                </a:solidFill>
              </a:rPr>
              <a:t>   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1073" y="0"/>
            <a:ext cx="4664528" cy="198555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print"/>
          <a:srcRect b="8020"/>
          <a:stretch/>
        </p:blipFill>
        <p:spPr>
          <a:xfrm>
            <a:off x="3632533" y="5111659"/>
            <a:ext cx="2820518" cy="174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6901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679270"/>
            <a:ext cx="9613861" cy="1071154"/>
          </a:xfrm>
        </p:spPr>
        <p:txBody>
          <a:bodyPr/>
          <a:lstStyle/>
          <a:p>
            <a:r>
              <a:rPr lang="pl-PL" b="1" dirty="0">
                <a:solidFill>
                  <a:srgbClr val="FFFF00"/>
                </a:solidFill>
              </a:rPr>
              <a:t>PROCES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2024744"/>
            <a:ext cx="9613861" cy="4127862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6"/>
            </a:pPr>
            <a:r>
              <a:rPr lang="pl-PL" sz="2800" dirty="0">
                <a:solidFill>
                  <a:schemeClr val="bg1"/>
                </a:solidFill>
              </a:rPr>
              <a:t>Zadbajcie o estetykę i przejrzystość pracy.</a:t>
            </a:r>
          </a:p>
          <a:p>
            <a:pPr marL="457200" indent="-457200">
              <a:buFont typeface="+mj-lt"/>
              <a:buAutoNum type="arabicParenR" startAt="7"/>
            </a:pPr>
            <a:r>
              <a:rPr lang="pl-PL" sz="2800" dirty="0">
                <a:solidFill>
                  <a:schemeClr val="bg1"/>
                </a:solidFill>
              </a:rPr>
              <a:t>Starajcie się należycie wykonać powierzone Wam zadania. Każdy z Was powinien pracować na wspólny efekt końcowy. </a:t>
            </a:r>
          </a:p>
          <a:p>
            <a:pPr marL="457200" indent="-457200">
              <a:buFont typeface="+mj-lt"/>
              <a:buAutoNum type="arabicParenR" startAt="8"/>
            </a:pPr>
            <a:r>
              <a:rPr lang="pl-PL" sz="2800" dirty="0">
                <a:solidFill>
                  <a:schemeClr val="bg1"/>
                </a:solidFill>
              </a:rPr>
              <a:t>Na koniec zaprezentujcie swoje prace kolegom i nauczycielowi. Udzielcie odpowiedzi na ewentualne ich pytania. Podzielcie się swoimi uwagami. 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9967" y="4715692"/>
            <a:ext cx="4302034" cy="214230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4760" y="141719"/>
            <a:ext cx="2934864" cy="174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601950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558</TotalTime>
  <Words>1149</Words>
  <Application>Microsoft Office PowerPoint</Application>
  <PresentationFormat>Niestandardowy</PresentationFormat>
  <Paragraphs>133</Paragraphs>
  <Slides>18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0" baseType="lpstr">
      <vt:lpstr>Berlin</vt:lpstr>
      <vt:lpstr>Arkusz</vt:lpstr>
      <vt:lpstr>Projektuję nowoczesne biuro – moje przyszłe stanowisko pracy!</vt:lpstr>
      <vt:lpstr>WPROWADZENIE</vt:lpstr>
      <vt:lpstr>WPROWADZENIE</vt:lpstr>
      <vt:lpstr>WPROWADZENIE</vt:lpstr>
      <vt:lpstr>ZADANIE</vt:lpstr>
      <vt:lpstr>ZADANIE</vt:lpstr>
      <vt:lpstr>PROCES</vt:lpstr>
      <vt:lpstr>PROCES</vt:lpstr>
      <vt:lpstr>PROCES</vt:lpstr>
      <vt:lpstr>ŹRÓDŁA</vt:lpstr>
      <vt:lpstr>ŹRÓDŁA</vt:lpstr>
      <vt:lpstr>EWALUACJA</vt:lpstr>
      <vt:lpstr>EWALUACJA</vt:lpstr>
      <vt:lpstr>Slajd 14</vt:lpstr>
      <vt:lpstr>Slajd 15</vt:lpstr>
      <vt:lpstr>PORADNIK DLA NAUCZYCIELA</vt:lpstr>
      <vt:lpstr>PORADNIK DLA NAUCZYCIELA</vt:lpstr>
      <vt:lpstr>Projekt „Innowacyjne narzędzia w edukacji zawodowej dla niesłyszących” korzysta z dofinansowania otrzymanego od Islandii, Liechtensteinu i Norwegii w ramach funduszy EOG.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Organizuję własne stanowisko pracy biurowej.</dc:title>
  <dc:creator>ja</dc:creator>
  <cp:lastModifiedBy>Konrad1</cp:lastModifiedBy>
  <cp:revision>150</cp:revision>
  <dcterms:created xsi:type="dcterms:W3CDTF">2020-08-30T17:34:43Z</dcterms:created>
  <dcterms:modified xsi:type="dcterms:W3CDTF">2021-08-14T19:09:08Z</dcterms:modified>
</cp:coreProperties>
</file>